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ahoma"/>
        <a:ea typeface="Tahoma"/>
        <a:cs typeface="Tahoma"/>
        <a:sym typeface="Tahom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5E1"/>
          </a:solidFill>
        </a:fill>
      </a:tcStyle>
    </a:wholeTbl>
    <a:band2H>
      <a:tcTxStyle/>
      <a:tcStyle>
        <a:tcBdr/>
        <a:fill>
          <a:solidFill>
            <a:srgbClr val="E6FAF1"/>
          </a:solidFill>
        </a:fill>
      </a:tcStyle>
    </a:band2H>
    <a:firstCol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 Bold"/>
          <a:ea typeface="Tahoma Bold"/>
          <a:cs typeface="Tahom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ahoma Bold"/>
          <a:ea typeface="Tahoma Bold"/>
          <a:cs typeface="Tahom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ahoma"/>
          <a:ea typeface="Tahoma"/>
          <a:cs typeface="Tahom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 Bold"/>
          <a:ea typeface="Tahoma Bold"/>
          <a:cs typeface="Tahom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ahoma Bold"/>
          <a:ea typeface="Tahoma Bold"/>
          <a:cs typeface="Tahom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ahoma Bold"/>
          <a:ea typeface="Tahoma Bold"/>
          <a:cs typeface="Tahom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4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082029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Сгруппировать"/>
          <p:cNvGrpSpPr/>
          <p:nvPr/>
        </p:nvGrpSpPr>
        <p:grpSpPr>
          <a:xfrm>
            <a:off x="-1" y="2438400"/>
            <a:ext cx="9009064" cy="1052513"/>
            <a:chOff x="0" y="0"/>
            <a:chExt cx="9009062" cy="1052512"/>
          </a:xfrm>
        </p:grpSpPr>
        <p:grpSp>
          <p:nvGrpSpPr>
            <p:cNvPr id="20" name="Сгруппировать"/>
            <p:cNvGrpSpPr/>
            <p:nvPr/>
          </p:nvGrpSpPr>
          <p:grpSpPr>
            <a:xfrm>
              <a:off x="290512" y="107950"/>
              <a:ext cx="711201" cy="474663"/>
              <a:chOff x="0" y="0"/>
              <a:chExt cx="711200" cy="474662"/>
            </a:xfrm>
          </p:grpSpPr>
          <p:sp>
            <p:nvSpPr>
              <p:cNvPr id="18" name="Прямоугольник"/>
              <p:cNvSpPr/>
              <p:nvPr/>
            </p:nvSpPr>
            <p:spPr>
              <a:xfrm>
                <a:off x="-1" y="0"/>
                <a:ext cx="437663" cy="474663"/>
              </a:xfrm>
              <a:prstGeom prst="rect">
                <a:avLst/>
              </a:prstGeom>
              <a:solidFill>
                <a:srgbClr val="3333C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9" name="Прямоугольник"/>
              <p:cNvSpPr/>
              <p:nvPr/>
            </p:nvSpPr>
            <p:spPr>
              <a:xfrm>
                <a:off x="382953" y="0"/>
                <a:ext cx="328248" cy="474663"/>
              </a:xfrm>
              <a:prstGeom prst="rect">
                <a:avLst/>
              </a:prstGeom>
              <a:gradFill flip="none" rotWithShape="1">
                <a:gsLst>
                  <a:gs pos="0">
                    <a:srgbClr val="3333CC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23" name="Сгруппировать"/>
            <p:cNvGrpSpPr/>
            <p:nvPr/>
          </p:nvGrpSpPr>
          <p:grpSpPr>
            <a:xfrm>
              <a:off x="414337" y="530225"/>
              <a:ext cx="738188" cy="474663"/>
              <a:chOff x="0" y="0"/>
              <a:chExt cx="738187" cy="474662"/>
            </a:xfrm>
          </p:grpSpPr>
          <p:sp>
            <p:nvSpPr>
              <p:cNvPr id="21" name="Прямоугольник"/>
              <p:cNvSpPr/>
              <p:nvPr/>
            </p:nvSpPr>
            <p:spPr>
              <a:xfrm>
                <a:off x="-1" y="0"/>
                <a:ext cx="421823" cy="474663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2" name="Прямоугольник"/>
              <p:cNvSpPr/>
              <p:nvPr/>
            </p:nvSpPr>
            <p:spPr>
              <a:xfrm>
                <a:off x="369093" y="0"/>
                <a:ext cx="369095" cy="47466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24" name="Прямоугольник"/>
            <p:cNvSpPr/>
            <p:nvPr/>
          </p:nvSpPr>
          <p:spPr>
            <a:xfrm>
              <a:off x="-1" y="457200"/>
              <a:ext cx="560389" cy="422275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FF0000"/>
                </a:gs>
              </a:gsLst>
              <a:lin ang="189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" name="Прямоугольник"/>
            <p:cNvSpPr/>
            <p:nvPr/>
          </p:nvSpPr>
          <p:spPr>
            <a:xfrm>
              <a:off x="635000" y="0"/>
              <a:ext cx="31750" cy="1052513"/>
            </a:xfrm>
            <a:prstGeom prst="rect">
              <a:avLst/>
            </a:prstGeom>
            <a:solidFill>
              <a:srgbClr val="1C1C1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" name="Прямоугольник"/>
            <p:cNvSpPr/>
            <p:nvPr/>
          </p:nvSpPr>
          <p:spPr>
            <a:xfrm rot="10800000" flipH="1">
              <a:off x="315912" y="822325"/>
              <a:ext cx="8693151" cy="55563"/>
            </a:xfrm>
            <a:prstGeom prst="rect">
              <a:avLst/>
            </a:prstGeom>
            <a:gradFill flip="none" rotWithShape="1">
              <a:gsLst>
                <a:gs pos="0">
                  <a:srgbClr val="1C1C1C"/>
                </a:gs>
                <a:gs pos="100000">
                  <a:srgbClr val="FFFFFF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90600" y="1676400"/>
            <a:ext cx="7772400" cy="14620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</a:lvl1pPr>
            <a:lvl2pPr marL="0" indent="457200" algn="ctr">
              <a:buClrTx/>
              <a:buSzTx/>
              <a:buNone/>
            </a:lvl2pPr>
            <a:lvl3pPr marL="0" indent="914400" algn="ctr">
              <a:buClrTx/>
              <a:buSzTx/>
              <a:buNone/>
            </a:lvl3pPr>
            <a:lvl4pPr marL="0" indent="1371600" algn="ctr">
              <a:buClrTx/>
              <a:buSzTx/>
              <a:buNone/>
            </a:lvl4pPr>
            <a:lvl5pPr marL="0" indent="1828800" algn="ctr">
              <a:buClrTx/>
              <a:buSzTx/>
              <a:buNone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64738" y="6398260"/>
            <a:ext cx="298263" cy="30734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8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1" cy="41148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"/>
          <p:cNvSpPr/>
          <p:nvPr/>
        </p:nvSpPr>
        <p:spPr>
          <a:xfrm>
            <a:off x="417512" y="1098550"/>
            <a:ext cx="438151" cy="474663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/>
            </a:pPr>
            <a:endParaRPr/>
          </a:p>
        </p:txBody>
      </p:sp>
      <p:sp>
        <p:nvSpPr>
          <p:cNvPr id="3" name="Прямоугольник"/>
          <p:cNvSpPr/>
          <p:nvPr/>
        </p:nvSpPr>
        <p:spPr>
          <a:xfrm>
            <a:off x="800100" y="1098550"/>
            <a:ext cx="328613" cy="474663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/>
            </a:pPr>
            <a:endParaRPr/>
          </a:p>
        </p:txBody>
      </p:sp>
      <p:sp>
        <p:nvSpPr>
          <p:cNvPr id="4" name="Прямоугольник"/>
          <p:cNvSpPr/>
          <p:nvPr/>
        </p:nvSpPr>
        <p:spPr>
          <a:xfrm>
            <a:off x="541337" y="1520825"/>
            <a:ext cx="422276" cy="474663"/>
          </a:xfrm>
          <a:prstGeom prst="rect">
            <a:avLst/>
          </a:prstGeom>
          <a:solidFill>
            <a:srgbClr val="3333C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/>
            </a:pPr>
            <a:endParaRPr/>
          </a:p>
        </p:txBody>
      </p:sp>
      <p:sp>
        <p:nvSpPr>
          <p:cNvPr id="5" name="Прямоугольник"/>
          <p:cNvSpPr/>
          <p:nvPr/>
        </p:nvSpPr>
        <p:spPr>
          <a:xfrm>
            <a:off x="911225" y="1520825"/>
            <a:ext cx="368301" cy="474663"/>
          </a:xfrm>
          <a:prstGeom prst="rect">
            <a:avLst/>
          </a:prstGeom>
          <a:gradFill>
            <a:gsLst>
              <a:gs pos="0">
                <a:srgbClr val="3333CC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/>
            </a:pPr>
            <a:endParaRPr/>
          </a:p>
        </p:txBody>
      </p:sp>
      <p:sp>
        <p:nvSpPr>
          <p:cNvPr id="6" name="Прямоугольник"/>
          <p:cNvSpPr/>
          <p:nvPr/>
        </p:nvSpPr>
        <p:spPr>
          <a:xfrm>
            <a:off x="126999" y="1447800"/>
            <a:ext cx="560389" cy="422275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/>
            </a:pPr>
            <a:endParaRPr/>
          </a:p>
        </p:txBody>
      </p:sp>
      <p:sp>
        <p:nvSpPr>
          <p:cNvPr id="7" name="Прямоугольник"/>
          <p:cNvSpPr/>
          <p:nvPr/>
        </p:nvSpPr>
        <p:spPr>
          <a:xfrm>
            <a:off x="762000" y="990600"/>
            <a:ext cx="31750" cy="1052513"/>
          </a:xfrm>
          <a:prstGeom prst="rect">
            <a:avLst/>
          </a:prstGeom>
          <a:solidFill>
            <a:srgbClr val="1C1C1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/>
            </a:pPr>
            <a:endParaRPr/>
          </a:p>
        </p:txBody>
      </p:sp>
      <p:sp>
        <p:nvSpPr>
          <p:cNvPr id="8" name="Прямоугольник"/>
          <p:cNvSpPr/>
          <p:nvPr/>
        </p:nvSpPr>
        <p:spPr>
          <a:xfrm>
            <a:off x="442912" y="1781175"/>
            <a:ext cx="8226426" cy="31750"/>
          </a:xfrm>
          <a:prstGeom prst="rect">
            <a:avLst/>
          </a:prstGeom>
          <a:gradFill>
            <a:gsLst>
              <a:gs pos="0">
                <a:srgbClr val="1C1C1C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/>
            </a:pPr>
            <a:endParaRPr/>
          </a:p>
        </p:txBody>
      </p:sp>
      <p:sp>
        <p:nvSpPr>
          <p:cNvPr id="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/>
          <a:lstStyle/>
          <a:p>
            <a:r>
              <a:t>Текст заголовка</a:t>
            </a:r>
          </a:p>
        </p:txBody>
      </p:sp>
      <p:sp>
        <p:nvSpPr>
          <p:cNvPr id="10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648888" y="6393497"/>
            <a:ext cx="298263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99"/>
          </a:solidFill>
          <a:uFillTx/>
          <a:latin typeface="Tahoma"/>
          <a:ea typeface="Tahoma"/>
          <a:cs typeface="Tahoma"/>
          <a:sym typeface="Tahom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99"/>
          </a:solidFill>
          <a:uFillTx/>
          <a:latin typeface="Tahoma"/>
          <a:ea typeface="Tahoma"/>
          <a:cs typeface="Tahoma"/>
          <a:sym typeface="Tahom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99"/>
          </a:solidFill>
          <a:uFillTx/>
          <a:latin typeface="Tahoma"/>
          <a:ea typeface="Tahoma"/>
          <a:cs typeface="Tahoma"/>
          <a:sym typeface="Tahom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99"/>
          </a:solidFill>
          <a:uFillTx/>
          <a:latin typeface="Tahoma"/>
          <a:ea typeface="Tahoma"/>
          <a:cs typeface="Tahoma"/>
          <a:sym typeface="Tahom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99"/>
          </a:solidFill>
          <a:uFillTx/>
          <a:latin typeface="Tahoma"/>
          <a:ea typeface="Tahoma"/>
          <a:cs typeface="Tahoma"/>
          <a:sym typeface="Tahoma"/>
        </a:defRPr>
      </a:lvl5pPr>
      <a:lvl6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99"/>
          </a:solidFill>
          <a:uFillTx/>
          <a:latin typeface="Tahoma"/>
          <a:ea typeface="Tahoma"/>
          <a:cs typeface="Tahoma"/>
          <a:sym typeface="Tahoma"/>
        </a:defRPr>
      </a:lvl6pPr>
      <a:lvl7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99"/>
          </a:solidFill>
          <a:uFillTx/>
          <a:latin typeface="Tahoma"/>
          <a:ea typeface="Tahoma"/>
          <a:cs typeface="Tahoma"/>
          <a:sym typeface="Tahoma"/>
        </a:defRPr>
      </a:lvl7pPr>
      <a:lvl8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99"/>
          </a:solidFill>
          <a:uFillTx/>
          <a:latin typeface="Tahoma"/>
          <a:ea typeface="Tahoma"/>
          <a:cs typeface="Tahoma"/>
          <a:sym typeface="Tahoma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99"/>
          </a:solidFill>
          <a:uFillTx/>
          <a:latin typeface="Tahoma"/>
          <a:ea typeface="Tahoma"/>
          <a:cs typeface="Tahoma"/>
          <a:sym typeface="Tahoma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3333CC"/>
        </a:buClr>
        <a:buSzPct val="60000"/>
        <a:buFontTx/>
        <a:buChar char="■"/>
        <a:tabLst/>
        <a:defRPr sz="3200" b="0" i="0" u="none" strike="noStrike" cap="none" spc="0" baseline="0"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3333CC"/>
        </a:buClr>
        <a:buSzPct val="55000"/>
        <a:buFontTx/>
        <a:buChar char="■"/>
        <a:tabLst/>
        <a:defRPr sz="3200" b="0" i="0" u="none" strike="noStrike" cap="none" spc="0" baseline="0"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3333CC"/>
        </a:buClr>
        <a:buSzPct val="50000"/>
        <a:buFontTx/>
        <a:buChar char="■"/>
        <a:tabLst/>
        <a:defRPr sz="3200" b="0" i="0" u="none" strike="noStrike" cap="none" spc="0" baseline="0"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3333CC"/>
        </a:buClr>
        <a:buSzPct val="55000"/>
        <a:buFontTx/>
        <a:buChar char="■"/>
        <a:tabLst/>
        <a:defRPr sz="3200" b="0" i="0" u="none" strike="noStrike" cap="none" spc="0" baseline="0"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3333CC"/>
        </a:buClr>
        <a:buSzPct val="50000"/>
        <a:buFontTx/>
        <a:buChar char="■"/>
        <a:tabLst/>
        <a:defRPr sz="3200" b="0" i="0" u="none" strike="noStrike" cap="none" spc="0" baseline="0"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3333CC"/>
        </a:buClr>
        <a:buSzPct val="50000"/>
        <a:buFont typeface="Wingdings"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3333CC"/>
        </a:buClr>
        <a:buSzPct val="50000"/>
        <a:buFont typeface="Wingdings"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3333CC"/>
        </a:buClr>
        <a:buSzPct val="50000"/>
        <a:buFont typeface="Wingdings"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3333CC"/>
        </a:buClr>
        <a:buSzPct val="50000"/>
        <a:buFont typeface="Wingdings"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Tahoma"/>
          <a:ea typeface="Tahoma"/>
          <a:cs typeface="Tahoma"/>
          <a:sym typeface="Tahom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ahom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funguru.ru/gallery/index.php?page=42" TargetMode="External"/><Relationship Id="rId3" Type="http://schemas.microsoft.com/office/2007/relationships/media" Target="../media/media2.wav"/><Relationship Id="rId7" Type="http://schemas.openxmlformats.org/officeDocument/2006/relationships/image" Target="../media/image6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hyperlink" Target="http://www.ostashkov.ru/foto/view/3013.htm" TargetMode="Externa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8.png"/><Relationship Id="rId4" Type="http://schemas.openxmlformats.org/officeDocument/2006/relationships/audio" Target="../media/media2.wav"/><Relationship Id="rId9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biketur.narod.ru/kotel/kotel.htm" TargetMode="External"/><Relationship Id="rId3" Type="http://schemas.microsoft.com/office/2007/relationships/media" Target="../media/media4.wav"/><Relationship Id="rId7" Type="http://schemas.openxmlformats.org/officeDocument/2006/relationships/image" Target="../media/image9.jpe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hyperlink" Target="http://keramikasever.ru/desc5.html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.png"/><Relationship Id="rId4" Type="http://schemas.openxmlformats.org/officeDocument/2006/relationships/audio" Target="../media/media4.wav"/><Relationship Id="rId9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а"/>
          <p:cNvSpPr txBox="1"/>
          <p:nvPr/>
        </p:nvSpPr>
        <p:spPr>
          <a:xfrm>
            <a:off x="7162800" y="5029200"/>
            <a:ext cx="1414463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а</a:t>
            </a:r>
          </a:p>
        </p:txBody>
      </p:sp>
      <p:sp>
        <p:nvSpPr>
          <p:cNvPr id="56" name="т"/>
          <p:cNvSpPr txBox="1"/>
          <p:nvPr/>
        </p:nvSpPr>
        <p:spPr>
          <a:xfrm>
            <a:off x="3200400" y="1447800"/>
            <a:ext cx="1414463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т</a:t>
            </a:r>
          </a:p>
        </p:txBody>
      </p:sp>
      <p:sp>
        <p:nvSpPr>
          <p:cNvPr id="57" name="е"/>
          <p:cNvSpPr txBox="1"/>
          <p:nvPr/>
        </p:nvSpPr>
        <p:spPr>
          <a:xfrm>
            <a:off x="5257800" y="228600"/>
            <a:ext cx="1414463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е</a:t>
            </a:r>
          </a:p>
        </p:txBody>
      </p:sp>
      <p:sp>
        <p:nvSpPr>
          <p:cNvPr id="58" name="М"/>
          <p:cNvSpPr txBox="1"/>
          <p:nvPr/>
        </p:nvSpPr>
        <p:spPr>
          <a:xfrm>
            <a:off x="1828800" y="2971800"/>
            <a:ext cx="1414463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М</a:t>
            </a:r>
          </a:p>
        </p:txBody>
      </p:sp>
      <p:sp>
        <p:nvSpPr>
          <p:cNvPr id="59" name="т"/>
          <p:cNvSpPr txBox="1"/>
          <p:nvPr/>
        </p:nvSpPr>
        <p:spPr>
          <a:xfrm>
            <a:off x="6705600" y="2209800"/>
            <a:ext cx="1414463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т</a:t>
            </a:r>
          </a:p>
        </p:txBody>
      </p:sp>
      <p:sp>
        <p:nvSpPr>
          <p:cNvPr id="60" name="а"/>
          <p:cNvSpPr txBox="1"/>
          <p:nvPr/>
        </p:nvSpPr>
        <p:spPr>
          <a:xfrm>
            <a:off x="4648200" y="2286000"/>
            <a:ext cx="1414463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а</a:t>
            </a:r>
          </a:p>
        </p:txBody>
      </p:sp>
      <p:sp>
        <p:nvSpPr>
          <p:cNvPr id="61" name="а"/>
          <p:cNvSpPr txBox="1"/>
          <p:nvPr/>
        </p:nvSpPr>
        <p:spPr>
          <a:xfrm>
            <a:off x="152399" y="4495800"/>
            <a:ext cx="1414464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а</a:t>
            </a:r>
          </a:p>
        </p:txBody>
      </p:sp>
      <p:sp>
        <p:nvSpPr>
          <p:cNvPr id="62" name="и"/>
          <p:cNvSpPr txBox="1"/>
          <p:nvPr/>
        </p:nvSpPr>
        <p:spPr>
          <a:xfrm>
            <a:off x="2743200" y="5181600"/>
            <a:ext cx="1414463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и</a:t>
            </a:r>
          </a:p>
        </p:txBody>
      </p:sp>
      <p:sp>
        <p:nvSpPr>
          <p:cNvPr id="63" name="к"/>
          <p:cNvSpPr txBox="1"/>
          <p:nvPr/>
        </p:nvSpPr>
        <p:spPr>
          <a:xfrm>
            <a:off x="5181600" y="4191000"/>
            <a:ext cx="1414463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к</a:t>
            </a:r>
          </a:p>
        </p:txBody>
      </p:sp>
      <p:sp>
        <p:nvSpPr>
          <p:cNvPr id="64" name="М"/>
          <p:cNvSpPr txBox="1"/>
          <p:nvPr/>
        </p:nvSpPr>
        <p:spPr>
          <a:xfrm>
            <a:off x="1143000" y="838200"/>
            <a:ext cx="1414463" cy="1336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13816">
              <a:defRPr sz="9345" b="1">
                <a:ln w="952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М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о дороге шли - шли…"/>
          <p:cNvSpPr txBox="1">
            <a:spLocks noGrp="1"/>
          </p:cNvSpPr>
          <p:nvPr>
            <p:ph type="subTitle" idx="1"/>
          </p:nvPr>
        </p:nvSpPr>
        <p:spPr>
          <a:xfrm>
            <a:off x="539750" y="1096962"/>
            <a:ext cx="8064500" cy="5761039"/>
          </a:xfrm>
          <a:prstGeom prst="rect">
            <a:avLst/>
          </a:prstGeom>
        </p:spPr>
        <p:txBody>
          <a:bodyPr/>
          <a:lstStyle/>
          <a:p>
            <a:pPr algn="l" defTabSz="896111">
              <a:defRPr sz="3136">
                <a:solidFill>
                  <a:srgbClr val="FF66CC"/>
                </a:solidFill>
              </a:defRPr>
            </a:pPr>
            <a:r>
              <a:t>По дороге шли - шли  </a:t>
            </a:r>
          </a:p>
          <a:p>
            <a:pPr algn="l" defTabSz="896111">
              <a:defRPr sz="3136">
                <a:solidFill>
                  <a:srgbClr val="FF66CC"/>
                </a:solidFill>
              </a:defRPr>
            </a:pPr>
            <a:r>
              <a:t>Белый гриб нашли.</a:t>
            </a:r>
          </a:p>
          <a:p>
            <a:pPr algn="l" defTabSz="896111">
              <a:defRPr sz="3136">
                <a:solidFill>
                  <a:srgbClr val="FF66CC"/>
                </a:solidFill>
              </a:defRPr>
            </a:pPr>
            <a:r>
              <a:t>Вот грибок, другой грибок,</a:t>
            </a:r>
          </a:p>
          <a:p>
            <a:pPr algn="l" defTabSz="896111">
              <a:defRPr sz="3136">
                <a:solidFill>
                  <a:srgbClr val="FF66CC"/>
                </a:solidFill>
              </a:defRPr>
            </a:pPr>
            <a:r>
              <a:t>Полезайте в кузовок.</a:t>
            </a:r>
          </a:p>
          <a:p>
            <a:pPr algn="l" defTabSz="896111">
              <a:defRPr sz="3136">
                <a:solidFill>
                  <a:srgbClr val="FF66CC"/>
                </a:solidFill>
              </a:defRPr>
            </a:pPr>
            <a:endParaRPr/>
          </a:p>
          <a:p>
            <a:pPr algn="l" defTabSz="896111">
              <a:defRPr sz="3136">
                <a:solidFill>
                  <a:srgbClr val="FF66CC"/>
                </a:solidFill>
              </a:defRPr>
            </a:pPr>
            <a:r>
              <a:t>                      Дует ветер нам лицо</a:t>
            </a:r>
          </a:p>
          <a:p>
            <a:pPr algn="l" defTabSz="896111">
              <a:defRPr sz="3136">
                <a:solidFill>
                  <a:srgbClr val="FF66CC"/>
                </a:solidFill>
              </a:defRPr>
            </a:pPr>
            <a:r>
              <a:t>                      Закачалось деревцо</a:t>
            </a:r>
          </a:p>
          <a:p>
            <a:pPr algn="l" defTabSz="896111">
              <a:defRPr sz="3136">
                <a:solidFill>
                  <a:srgbClr val="FF66CC"/>
                </a:solidFill>
              </a:defRPr>
            </a:pPr>
            <a:r>
              <a:t>                     Ветерок все тише - тише</a:t>
            </a:r>
          </a:p>
          <a:p>
            <a:pPr algn="l" defTabSz="896111">
              <a:defRPr sz="3136">
                <a:solidFill>
                  <a:srgbClr val="FF66CC"/>
                </a:solidFill>
              </a:defRPr>
            </a:pPr>
            <a:r>
              <a:t>                     Деревцо все выше -    выше.</a:t>
            </a:r>
          </a:p>
        </p:txBody>
      </p:sp>
      <p:sp>
        <p:nvSpPr>
          <p:cNvPr id="124" name="Физкультминутки"/>
          <p:cNvSpPr txBox="1"/>
          <p:nvPr/>
        </p:nvSpPr>
        <p:spPr>
          <a:xfrm>
            <a:off x="2411412" y="260350"/>
            <a:ext cx="4752976" cy="739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740663">
              <a:defRPr sz="4698">
                <a:ln w="12700" cap="flat">
                  <a:solidFill>
                    <a:srgbClr val="3333CC"/>
                  </a:solidFill>
                  <a:prstDash val="solid"/>
                  <a:round/>
                </a:ln>
                <a:solidFill>
                  <a:srgbClr val="FF66CC">
                    <a:alpha val="50000"/>
                  </a:srgbClr>
                </a:solidFill>
                <a:effectLst>
                  <a:outerShdw blurRad="51435" dist="37090" dir="2021404" rotWithShape="0">
                    <a:srgbClr val="9999FF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Физкультминутки</a:t>
            </a:r>
          </a:p>
        </p:txBody>
      </p:sp>
      <p:pic>
        <p:nvPicPr>
          <p:cNvPr id="125" name="is?dTIRCboZwVQHZ7bjd7-c4kn_e8A-VaqBk1TTR3T3w4E.jpeg" descr="is?dTIRCboZwVQHZ7bjd7-c4kn_e8A-VaqBk1TTR3T3w4E.jpeg">
            <a:hlinkClick r:id="rId6"/>
          </p:cNvPr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019925" y="1196975"/>
            <a:ext cx="1800225" cy="1633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is?44kzQVQ29PYjvQAw5mVuRMvtVpvf8W5RZuLWFXZ4Edo.jpeg" descr="is?44kzQVQ29PYjvQAw5mVuRMvtVpvf8W5RZuLWFXZ4Edo.jpeg">
            <a:hlinkClick r:id="rId8"/>
          </p:cNvPr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84212" y="4221162"/>
            <a:ext cx="1800226" cy="1692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Записанный звук.wav" descr="Записанный звук.wav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7740650" y="6308725"/>
            <a:ext cx="571500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Записанный звук.wav" descr="Записанный звук.wav"/>
          <p:cNvPicPr>
            <a:picLocks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8604250" y="6308725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0386394" fill="hold"/>
                                        <p:tgtEl>
                                          <p:spTgt spid="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282086" fill="hold"/>
                                        <p:tgtEl>
                                          <p:spTgt spid="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81" fill="hold" display="0">
                  <p:stCondLst>
                    <p:cond delay="indefinite"/>
                  </p:stCondLst>
                </p:cTn>
                <p:tgtEl>
                  <p:spTgt spid="127"/>
                </p:tgtEl>
              </p:cMediaNode>
            </p:audio>
            <p:audio>
              <p:cMediaNode vol="100000" showWhenStopped="0">
                <p:cTn id="82" fill="hold" display="0">
                  <p:stCondLst>
                    <p:cond delay="indefinite"/>
                  </p:stCondLst>
                </p:cTn>
                <p:tgtEl>
                  <p:spTgt spid="128"/>
                </p:tgtEl>
              </p:cMediaNode>
            </p:audio>
          </p:childTnLst>
        </p:cTn>
      </p:par>
    </p:tnLst>
    <p:bldLst>
      <p:bldP spid="123" grpId="2" build="p" animBg="1" advAuto="0"/>
      <p:bldP spid="124" grpId="1" animBg="1" advAuto="0"/>
      <p:bldP spid="125" grpId="3" animBg="1" advAuto="0"/>
      <p:bldP spid="126" grpId="5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Совушка – сова большая голова.…"/>
          <p:cNvSpPr txBox="1">
            <a:spLocks noGrp="1"/>
          </p:cNvSpPr>
          <p:nvPr>
            <p:ph type="body" idx="1"/>
          </p:nvPr>
        </p:nvSpPr>
        <p:spPr>
          <a:xfrm>
            <a:off x="468312" y="692150"/>
            <a:ext cx="8229601" cy="572135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r>
              <a:t>Совушка – сова большая голова.</a:t>
            </a:r>
          </a:p>
          <a:p>
            <a:pPr>
              <a:spcBef>
                <a:spcPts val="600"/>
              </a:spcBef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r>
              <a:t>На пеньке сидит</a:t>
            </a:r>
          </a:p>
          <a:p>
            <a:pPr>
              <a:spcBef>
                <a:spcPts val="600"/>
              </a:spcBef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r>
              <a:t>Во все стороны глядит.</a:t>
            </a:r>
          </a:p>
          <a:p>
            <a:pPr>
              <a:spcBef>
                <a:spcPts val="600"/>
              </a:spcBef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r>
              <a:t>Глазами хлоп – хлоп,</a:t>
            </a:r>
          </a:p>
          <a:p>
            <a:pPr>
              <a:spcBef>
                <a:spcPts val="600"/>
              </a:spcBef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r>
              <a:t>Ножками топ – топ.</a:t>
            </a:r>
          </a:p>
          <a:p>
            <a:pPr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endParaRPr/>
          </a:p>
          <a:p>
            <a:pPr>
              <a:spcBef>
                <a:spcPts val="600"/>
              </a:spcBef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r>
              <a:t>                                 Тишина стоит вокруг,</a:t>
            </a:r>
          </a:p>
          <a:p>
            <a:pPr>
              <a:spcBef>
                <a:spcPts val="600"/>
              </a:spcBef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r>
              <a:t>                                 Вышли косари на луг,</a:t>
            </a:r>
          </a:p>
          <a:p>
            <a:pPr>
              <a:spcBef>
                <a:spcPts val="600"/>
              </a:spcBef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r>
              <a:t>                                 Взмах косой туда – сюда</a:t>
            </a:r>
          </a:p>
          <a:p>
            <a:pPr>
              <a:spcBef>
                <a:spcPts val="600"/>
              </a:spcBef>
              <a:buSzTx/>
              <a:buFont typeface="Wingdings"/>
              <a:buNone/>
              <a:defRPr sz="2800">
                <a:solidFill>
                  <a:srgbClr val="FF66CC"/>
                </a:solidFill>
              </a:defRPr>
            </a:pPr>
            <a:r>
              <a:t>                                Делай раз делай два.</a:t>
            </a:r>
          </a:p>
        </p:txBody>
      </p:sp>
      <p:pic>
        <p:nvPicPr>
          <p:cNvPr id="131" name="is?cMaSLJi-IVoVBXaF-3oZJhpTI1sypiH9-mMcyff1K0k.jpeg" descr="is?cMaSLJi-IVoVBXaF-3oZJhpTI1sypiH9-mMcyff1K0k.jpeg">
            <a:hlinkClick r:id="rId6"/>
          </p:cNvPr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804025" y="908050"/>
            <a:ext cx="1800225" cy="2305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is?2PwID5qmzFUUMSfUWQQlCg_1WTHRSxUjLziLxkVulzc.jpeg" descr="is?2PwID5qmzFUUMSfUWQQlCg_1WTHRSxUjLziLxkVulzc.jpeg">
            <a:hlinkClick r:id="rId8"/>
          </p:cNvPr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11187" y="3644900"/>
            <a:ext cx="2447926" cy="2376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Записанный звук.wav" descr="Записанный звук.wav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8532812" y="6308725"/>
            <a:ext cx="571501" cy="57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Записанный звук.wav" descr="Записанный звук.wav"/>
          <p:cNvPicPr>
            <a:picLocks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7667625" y="6308725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3329705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942856" fill="hold"/>
                                        <p:tgtEl>
                                          <p:spTgt spid="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1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1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81" fill="hold" display="0">
                  <p:stCondLst>
                    <p:cond delay="indefinite"/>
                  </p:stCondLst>
                </p:cTn>
                <p:tgtEl>
                  <p:spTgt spid="134"/>
                </p:tgtEl>
              </p:cMediaNode>
            </p:audio>
            <p:audio>
              <p:cMediaNode vol="100000" showWhenStopped="0">
                <p:cTn id="82" fill="hold" display="0">
                  <p:stCondLst>
                    <p:cond delay="indefinite"/>
                  </p:st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130" grpId="1" build="p" animBg="1" advAuto="0"/>
      <p:bldP spid="131" grpId="2" animBg="1" advAuto="0"/>
      <p:bldP spid="132" grpId="4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64162" y="4221162"/>
            <a:ext cx="857251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29062" y="5500687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72312" y="428625"/>
            <a:ext cx="666751" cy="666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86687" y="5429250"/>
            <a:ext cx="690563" cy="690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57687" y="0"/>
            <a:ext cx="690563" cy="690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Незнайка4.jpeg" descr="Незнайка4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628775"/>
            <a:ext cx="3681413" cy="5229225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Помоги Незнайке."/>
          <p:cNvSpPr txBox="1">
            <a:spLocks noGrp="1"/>
          </p:cNvSpPr>
          <p:nvPr>
            <p:ph type="title" idx="4294967295"/>
          </p:nvPr>
        </p:nvSpPr>
        <p:spPr>
          <a:xfrm>
            <a:off x="3995737" y="1643062"/>
            <a:ext cx="4562476" cy="221773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Помоги Незнайке.</a:t>
            </a:r>
          </a:p>
        </p:txBody>
      </p:sp>
      <p:pic>
        <p:nvPicPr>
          <p:cNvPr id="143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16687" y="4437062"/>
            <a:ext cx="857251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43662" y="5516562"/>
            <a:ext cx="857251" cy="1119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Проверь решение."/>
          <p:cNvSpPr txBox="1">
            <a:spLocks noGrp="1"/>
          </p:cNvSpPr>
          <p:nvPr>
            <p:ph type="title"/>
          </p:nvPr>
        </p:nvSpPr>
        <p:spPr>
          <a:xfrm>
            <a:off x="971550" y="333375"/>
            <a:ext cx="7937500" cy="792163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defRPr sz="4000"/>
            </a:pPr>
            <a:r>
              <a:t>      </a:t>
            </a:r>
            <a:r>
              <a:rPr sz="4400"/>
              <a:t>Проверь решение.</a:t>
            </a:r>
          </a:p>
        </p:txBody>
      </p:sp>
      <p:sp>
        <p:nvSpPr>
          <p:cNvPr id="147" name="11- 7=5          12- 4= 8               15- 6=9          13- 8= 7"/>
          <p:cNvSpPr txBox="1">
            <a:spLocks noGrp="1"/>
          </p:cNvSpPr>
          <p:nvPr>
            <p:ph type="body" idx="1"/>
          </p:nvPr>
        </p:nvSpPr>
        <p:spPr>
          <a:xfrm>
            <a:off x="323850" y="2133600"/>
            <a:ext cx="8559800" cy="4114800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spcBef>
                <a:spcPts val="1100"/>
              </a:spcBef>
              <a:buSzTx/>
              <a:buFont typeface="Wingdings"/>
              <a:buNone/>
              <a:defRPr sz="4800"/>
            </a:pPr>
            <a:r>
              <a:t>  </a:t>
            </a:r>
          </a:p>
          <a:p>
            <a:pPr>
              <a:spcBef>
                <a:spcPts val="1200"/>
              </a:spcBef>
              <a:buSzTx/>
              <a:buFont typeface="Wingdings"/>
              <a:buNone/>
              <a:defRPr sz="4800"/>
            </a:pPr>
            <a:r>
              <a:t>  </a:t>
            </a:r>
            <a:r>
              <a:rPr sz="5400"/>
              <a:t>11- 7=5          12- 4= 8               15- 6=9          13- 8= 7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Правильный ответ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r>
              <a:t>   Правильный ответ</a:t>
            </a:r>
          </a:p>
        </p:txBody>
      </p:sp>
      <p:sp>
        <p:nvSpPr>
          <p:cNvPr id="150" name="11- 7=4     13 - 8=5"/>
          <p:cNvSpPr txBox="1">
            <a:spLocks noGrp="1"/>
          </p:cNvSpPr>
          <p:nvPr>
            <p:ph type="body" idx="1"/>
          </p:nvPr>
        </p:nvSpPr>
        <p:spPr>
          <a:xfrm>
            <a:off x="611187" y="2133600"/>
            <a:ext cx="8343901" cy="392747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spcBef>
                <a:spcPts val="1200"/>
              </a:spcBef>
              <a:buSzTx/>
              <a:buFont typeface="Wingdings"/>
              <a:buNone/>
              <a:defRPr sz="5400"/>
            </a:lvl1pPr>
          </a:lstStyle>
          <a:p>
            <a:r>
              <a:t>  11- 7=4     13 - 8=5</a:t>
            </a:r>
          </a:p>
        </p:txBody>
      </p:sp>
      <p:pic>
        <p:nvPicPr>
          <p:cNvPr id="151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95737" y="5834062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387" y="5373687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56550" y="4941887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96187" y="260350"/>
            <a:ext cx="1023938" cy="1023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Как рассуждали при вычитании?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</p:spPr>
        <p:txBody>
          <a:bodyPr/>
          <a:lstStyle/>
          <a:p>
            <a:r>
              <a:t>Как рассуждали при вычитании?</a:t>
            </a:r>
          </a:p>
        </p:txBody>
      </p:sp>
      <p:sp>
        <p:nvSpPr>
          <p:cNvPr id="157" name="14 – 6 =8        14 – 6 =8…"/>
          <p:cNvSpPr txBox="1">
            <a:spLocks noGrp="1"/>
          </p:cNvSpPr>
          <p:nvPr>
            <p:ph type="body" idx="1"/>
          </p:nvPr>
        </p:nvSpPr>
        <p:spPr>
          <a:xfrm>
            <a:off x="539750" y="2205037"/>
            <a:ext cx="8208963" cy="4114801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buSzTx/>
              <a:buFont typeface="Wingdings"/>
              <a:buNone/>
            </a:pPr>
            <a:endParaRPr/>
          </a:p>
          <a:p>
            <a:pPr>
              <a:spcBef>
                <a:spcPts val="1200"/>
              </a:spcBef>
              <a:buSzTx/>
              <a:buFont typeface="Wingdings"/>
              <a:buNone/>
              <a:defRPr sz="5400"/>
            </a:pPr>
            <a:r>
              <a:t>14 – 6 =8        14 – 6 =8</a:t>
            </a:r>
          </a:p>
          <a:p>
            <a:pPr>
              <a:buSzTx/>
              <a:buFont typeface="Wingdings"/>
              <a:buNone/>
              <a:defRPr sz="5400"/>
            </a:pPr>
            <a:endParaRPr/>
          </a:p>
          <a:p>
            <a:pPr>
              <a:spcBef>
                <a:spcPts val="1200"/>
              </a:spcBef>
              <a:buSzTx/>
              <a:buFont typeface="Wingdings"/>
              <a:buNone/>
              <a:defRPr sz="5400"/>
            </a:pPr>
            <a:r>
              <a:t>    4     2        6     8</a:t>
            </a:r>
          </a:p>
        </p:txBody>
      </p:sp>
      <p:sp>
        <p:nvSpPr>
          <p:cNvPr id="158" name="Линия"/>
          <p:cNvSpPr/>
          <p:nvPr/>
        </p:nvSpPr>
        <p:spPr>
          <a:xfrm flipH="1">
            <a:off x="1619249" y="3716337"/>
            <a:ext cx="649289" cy="1223963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9" name="Линия"/>
          <p:cNvSpPr/>
          <p:nvPr/>
        </p:nvSpPr>
        <p:spPr>
          <a:xfrm>
            <a:off x="2555875" y="3716337"/>
            <a:ext cx="431800" cy="1223963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0" name="Линия"/>
          <p:cNvSpPr/>
          <p:nvPr/>
        </p:nvSpPr>
        <p:spPr>
          <a:xfrm flipH="1">
            <a:off x="5219700" y="3644899"/>
            <a:ext cx="576263" cy="1296989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1" name="Линия"/>
          <p:cNvSpPr/>
          <p:nvPr/>
        </p:nvSpPr>
        <p:spPr>
          <a:xfrm>
            <a:off x="5940425" y="3716337"/>
            <a:ext cx="649288" cy="1295401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1 вариант"/>
          <p:cNvSpPr txBox="1">
            <a:spLocks noGrp="1"/>
          </p:cNvSpPr>
          <p:nvPr>
            <p:ph type="title"/>
          </p:nvPr>
        </p:nvSpPr>
        <p:spPr>
          <a:xfrm>
            <a:off x="1042987" y="692150"/>
            <a:ext cx="7200901" cy="719138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>
              <a:defRPr sz="4000"/>
            </a:lvl1pPr>
          </a:lstStyle>
          <a:p>
            <a:r>
              <a:t>     1 вариант</a:t>
            </a:r>
          </a:p>
        </p:txBody>
      </p:sp>
      <p:sp>
        <p:nvSpPr>
          <p:cNvPr id="164" name="13 – 5  =         14 – 7 =…"/>
          <p:cNvSpPr txBox="1">
            <a:spLocks noGrp="1"/>
          </p:cNvSpPr>
          <p:nvPr>
            <p:ph type="body" idx="1"/>
          </p:nvPr>
        </p:nvSpPr>
        <p:spPr>
          <a:xfrm>
            <a:off x="539750" y="1844675"/>
            <a:ext cx="8281988" cy="4679950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SzTx/>
              <a:buFont typeface="Wingdings"/>
              <a:buNone/>
              <a:defRPr sz="4400"/>
            </a:pPr>
            <a:r>
              <a:t>13 – 5 </a:t>
            </a:r>
            <a:r>
              <a:rPr sz="3200"/>
              <a:t> </a:t>
            </a:r>
            <a:r>
              <a:t>=         14 – 7 =</a:t>
            </a:r>
          </a:p>
          <a:p>
            <a:pPr>
              <a:lnSpc>
                <a:spcPct val="90000"/>
              </a:lnSpc>
              <a:spcBef>
                <a:spcPts val="1000"/>
              </a:spcBef>
              <a:buSzTx/>
              <a:buFont typeface="Wingdings"/>
              <a:buNone/>
              <a:defRPr sz="4400"/>
            </a:pPr>
            <a:r>
              <a:t>11 – 4 =         17 – 8 =</a:t>
            </a:r>
          </a:p>
          <a:p>
            <a:pPr>
              <a:lnSpc>
                <a:spcPct val="90000"/>
              </a:lnSpc>
              <a:buSzTx/>
              <a:buFont typeface="Wingdings"/>
              <a:buNone/>
            </a:pPr>
            <a:endParaRPr sz="4400"/>
          </a:p>
          <a:p>
            <a:pPr>
              <a:lnSpc>
                <a:spcPct val="90000"/>
              </a:lnSpc>
              <a:buSzTx/>
              <a:buFont typeface="Wingdings"/>
              <a:buNone/>
              <a:defRPr sz="4400"/>
            </a:pPr>
            <a:endParaRPr sz="4400"/>
          </a:p>
          <a:p>
            <a:pPr>
              <a:lnSpc>
                <a:spcPct val="90000"/>
              </a:lnSpc>
              <a:spcBef>
                <a:spcPts val="1000"/>
              </a:spcBef>
              <a:buSzTx/>
              <a:buFont typeface="Wingdings"/>
              <a:buNone/>
              <a:defRPr sz="4400"/>
            </a:pPr>
            <a:r>
              <a:t>  11 – 3 =        12 – 4 =                  15 – 8 =        14 – 6 =</a:t>
            </a:r>
          </a:p>
        </p:txBody>
      </p:sp>
      <p:graphicFrame>
        <p:nvGraphicFramePr>
          <p:cNvPr id="165" name="Таблица"/>
          <p:cNvGraphicFramePr/>
          <p:nvPr/>
        </p:nvGraphicFramePr>
        <p:xfrm>
          <a:off x="611187" y="3789362"/>
          <a:ext cx="8064501" cy="760413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8064500"/>
              </a:tblGrid>
              <a:tr h="760412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r>
                        <a:t>           </a:t>
                      </a:r>
                      <a:r>
                        <a:rPr sz="4400">
                          <a:solidFill>
                            <a:srgbClr val="3333CC"/>
                          </a:solidFill>
                        </a:rPr>
                        <a:t>2 вариант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1" build="p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Проверь решение"/>
          <p:cNvSpPr txBox="1">
            <a:spLocks noGrp="1"/>
          </p:cNvSpPr>
          <p:nvPr>
            <p:ph type="title"/>
          </p:nvPr>
        </p:nvSpPr>
        <p:spPr>
          <a:xfrm>
            <a:off x="1042987" y="836612"/>
            <a:ext cx="7793038" cy="957263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r>
              <a:t> Проверь решение</a:t>
            </a:r>
          </a:p>
        </p:txBody>
      </p:sp>
      <p:sp>
        <p:nvSpPr>
          <p:cNvPr id="168" name="1вариант                    2 вариант…"/>
          <p:cNvSpPr txBox="1">
            <a:spLocks noGrp="1"/>
          </p:cNvSpPr>
          <p:nvPr>
            <p:ph type="body" idx="1"/>
          </p:nvPr>
        </p:nvSpPr>
        <p:spPr>
          <a:xfrm>
            <a:off x="1042987" y="2205037"/>
            <a:ext cx="7839076" cy="3281363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buSzTx/>
              <a:buFont typeface="Wingdings"/>
              <a:buNone/>
            </a:pPr>
            <a:r>
              <a:t>  1вариант                    2 вариант               </a:t>
            </a:r>
          </a:p>
          <a:p>
            <a:endParaRPr/>
          </a:p>
          <a:p>
            <a:pPr>
              <a:spcBef>
                <a:spcPts val="800"/>
              </a:spcBef>
              <a:buSzTx/>
              <a:buFont typeface="Wingdings"/>
              <a:buNone/>
              <a:defRPr sz="3600"/>
            </a:pPr>
            <a:r>
              <a:t>   8         7                        8          8                     7         9                        7          8</a:t>
            </a:r>
          </a:p>
        </p:txBody>
      </p:sp>
      <p:graphicFrame>
        <p:nvGraphicFramePr>
          <p:cNvPr id="169" name="Таблица"/>
          <p:cNvGraphicFramePr/>
          <p:nvPr/>
        </p:nvGraphicFramePr>
        <p:xfrm>
          <a:off x="1116012" y="3068637"/>
          <a:ext cx="7416801" cy="1944688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671887"/>
                <a:gridCol w="3744912"/>
              </a:tblGrid>
              <a:tr h="1944687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70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387" y="5445125"/>
            <a:ext cx="857251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27987" y="0"/>
            <a:ext cx="857251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86750" y="5516562"/>
            <a:ext cx="857250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825" y="0"/>
            <a:ext cx="857250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7812" y="5589587"/>
            <a:ext cx="857251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80287" y="5589587"/>
            <a:ext cx="857251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4662" y="5661025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35150" y="0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77050" y="404812"/>
            <a:ext cx="1023938" cy="1023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задача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r>
              <a:t>         </a:t>
            </a:r>
            <a:r>
              <a:rPr sz="5400">
                <a:effectLst>
                  <a:outerShdw blurRad="12700" dist="38100" dir="2700000" rotWithShape="0">
                    <a:srgbClr val="000000"/>
                  </a:outerShdw>
                </a:effectLst>
              </a:rPr>
              <a:t>задача</a:t>
            </a:r>
          </a:p>
        </p:txBody>
      </p:sp>
      <p:sp>
        <p:nvSpPr>
          <p:cNvPr id="181" name="Незнайка сочинил 14 стихов.                5 из них он прочитал Знайке. Сколько стихов ему еще осталось прочитать?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800"/>
              </a:spcBef>
              <a:defRPr sz="3600"/>
            </a:lvl1pPr>
          </a:lstStyle>
          <a:p>
            <a:r>
              <a:t>Незнайка сочинил 14 стихов.                5 из них он прочитал Знайке. Сколько стихов ему еще осталось прочитать?</a:t>
            </a:r>
          </a:p>
        </p:txBody>
      </p:sp>
      <p:pic>
        <p:nvPicPr>
          <p:cNvPr id="182" name="BD05092_" descr="BD05092_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95962" y="188912"/>
            <a:ext cx="3170238" cy="1584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.jpeg" descr="i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51050" y="4221162"/>
            <a:ext cx="2305050" cy="2636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знайка.jpeg" descr="знайка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80062" y="4437062"/>
            <a:ext cx="2016126" cy="23050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1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Решение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r>
              <a:t>             Решение</a:t>
            </a:r>
          </a:p>
        </p:txBody>
      </p:sp>
      <p:sp>
        <p:nvSpPr>
          <p:cNvPr id="187" name="14 – 5 = 9 (с.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  <a:p>
            <a:pPr>
              <a:spcBef>
                <a:spcPts val="1000"/>
              </a:spcBef>
              <a:buSzTx/>
              <a:buFont typeface="Wingdings"/>
              <a:buNone/>
              <a:defRPr sz="4400"/>
            </a:pPr>
            <a:r>
              <a:t>14 – 5 = 9 (с.)                                             </a:t>
            </a:r>
          </a:p>
          <a:p>
            <a:pPr>
              <a:spcBef>
                <a:spcPts val="1000"/>
              </a:spcBef>
              <a:buSzTx/>
              <a:buFont typeface="Wingdings"/>
              <a:buNone/>
              <a:defRPr sz="4400"/>
            </a:pPr>
            <a:r>
              <a:t>Ответ: 9 стихов осталось.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Урок математики"/>
          <p:cNvSpPr txBox="1">
            <a:spLocks noGrp="1"/>
          </p:cNvSpPr>
          <p:nvPr>
            <p:ph type="ctrTitle"/>
          </p:nvPr>
        </p:nvSpPr>
        <p:spPr>
          <a:xfrm>
            <a:off x="971550" y="620712"/>
            <a:ext cx="7772400" cy="1728788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 defTabSz="813816">
              <a:defRPr sz="5340"/>
            </a:pPr>
            <a:r>
              <a:t>  Урок математики </a:t>
            </a:r>
            <a:br/>
            <a:endParaRPr/>
          </a:p>
        </p:txBody>
      </p:sp>
      <p:sp>
        <p:nvSpPr>
          <p:cNvPr id="67" name="Вычитание с переходом через десяток"/>
          <p:cNvSpPr txBox="1">
            <a:spLocks noGrp="1"/>
          </p:cNvSpPr>
          <p:nvPr>
            <p:ph type="subTitle" sz="half" idx="1"/>
          </p:nvPr>
        </p:nvSpPr>
        <p:spPr>
          <a:xfrm>
            <a:off x="1547812" y="3789362"/>
            <a:ext cx="6400801" cy="2447926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defTabSz="905255">
              <a:lnSpc>
                <a:spcPct val="80000"/>
              </a:lnSpc>
              <a:spcBef>
                <a:spcPts val="1400"/>
              </a:spcBef>
              <a:defRPr sz="5940">
                <a:effectLst>
                  <a:outerShdw blurRad="12573" dist="37719" dir="2700000" rotWithShape="0">
                    <a:srgbClr val="FFFFFF"/>
                  </a:outerShdw>
                </a:effectLst>
              </a:defRPr>
            </a:lvl1pPr>
          </a:lstStyle>
          <a:p>
            <a:r>
              <a:t>Вычитание с переходом через десяток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1" animBg="1" advAuto="0"/>
      <p:bldP spid="67" grpId="2" build="p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Работа в тетради  с.42 п. 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sz="4000"/>
            </a:lvl1pPr>
          </a:lstStyle>
          <a:p>
            <a:r>
              <a:t>Работа в тетради  с.42 п. 3</a:t>
            </a:r>
          </a:p>
        </p:txBody>
      </p:sp>
      <p:sp>
        <p:nvSpPr>
          <p:cNvPr id="190" name="5            9               7               9            6              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spcBef>
                <a:spcPts val="1100"/>
              </a:spcBef>
              <a:buSzTx/>
              <a:buFont typeface="Wingdings"/>
              <a:buNone/>
              <a:defRPr sz="4800"/>
            </a:pPr>
            <a:r>
              <a:t>  </a:t>
            </a:r>
          </a:p>
          <a:p>
            <a:pPr>
              <a:spcBef>
                <a:spcPts val="1100"/>
              </a:spcBef>
              <a:buSzTx/>
              <a:buFont typeface="Wingdings"/>
              <a:buNone/>
              <a:defRPr sz="4800"/>
            </a:pPr>
            <a:r>
              <a:t>  5            9               7               9            6               6</a:t>
            </a:r>
          </a:p>
        </p:txBody>
      </p:sp>
      <p:pic>
        <p:nvPicPr>
          <p:cNvPr id="191" name="121922-9d7105dcc43bff11.png" descr="121922-9d7105dcc43bff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387" y="5013325"/>
            <a:ext cx="1714501" cy="1581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121922-9d7105dcc43bff11.png" descr="121922-9d7105dcc43bff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1050" y="5516562"/>
            <a:ext cx="1714500" cy="1581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51050" y="4868862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4662" y="5661025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121922-9d7105dcc43bff11.png" descr="121922-9d7105dcc43bff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64387" y="5276850"/>
            <a:ext cx="1714501" cy="1581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12087" y="2060575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H:\Documents and Settings\Aida\Рабочий стол\НОвая ГРАФИКА сборник\КАРТИНКИ СБОРНИК_ школьные\flow58.gif" descr="H:\Documents and Settings\Aida\Рабочий стол\НОвая ГРАФИКА сборник\КАРТИНКИ СБОРНИК_ школьные\flow58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5287" y="0"/>
            <a:ext cx="1023938" cy="1023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2349500"/>
            <a:ext cx="857250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3850" y="3789362"/>
            <a:ext cx="857250" cy="1119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1" animBg="1" advAuto="0"/>
      <p:bldP spid="190" grpId="2" build="p" bldLvl="5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ВСЕМ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r>
              <a:t>ВСЕМ</a:t>
            </a:r>
          </a:p>
        </p:txBody>
      </p:sp>
      <p:sp>
        <p:nvSpPr>
          <p:cNvPr id="202" name="СПАСИБО ЗА УРОК!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1"/>
          </a:solidFill>
        </p:spPr>
        <p:txBody>
          <a:bodyPr/>
          <a:lstStyle>
            <a:lvl1pPr algn="ctr">
              <a:spcBef>
                <a:spcPts val="1900"/>
              </a:spcBef>
              <a:buSzTx/>
              <a:buFont typeface="Wingdings"/>
              <a:buNone/>
              <a:defRPr sz="8000"/>
            </a:lvl1pPr>
          </a:lstStyle>
          <a:p>
            <a:r>
              <a:t>СПАСИБО ЗА УРОК!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Цели урока:"/>
          <p:cNvSpPr txBox="1">
            <a:spLocks noGrp="1"/>
          </p:cNvSpPr>
          <p:nvPr>
            <p:ph type="title"/>
          </p:nvPr>
        </p:nvSpPr>
        <p:spPr>
          <a:xfrm>
            <a:off x="3343275" y="214312"/>
            <a:ext cx="5600700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sz="6000">
                <a:solidFill>
                  <a:srgbClr val="FF0000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</a:defRPr>
            </a:lvl1pPr>
          </a:lstStyle>
          <a:p>
            <a:r>
              <a:t>Цели урока:</a:t>
            </a:r>
          </a:p>
        </p:txBody>
      </p:sp>
      <p:sp>
        <p:nvSpPr>
          <p:cNvPr id="70" name="закреплять знания приема вычитания с переходом через десяток;…"/>
          <p:cNvSpPr txBox="1">
            <a:spLocks noGrp="1"/>
          </p:cNvSpPr>
          <p:nvPr>
            <p:ph type="body" idx="1"/>
          </p:nvPr>
        </p:nvSpPr>
        <p:spPr>
          <a:xfrm>
            <a:off x="0" y="2997200"/>
            <a:ext cx="9396413" cy="35274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закреплять знания приема вычитания с переходом через десяток;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повторять состав чисел;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решать задачи изученных видов.</a:t>
            </a:r>
          </a:p>
        </p:txBody>
      </p:sp>
      <p:pic>
        <p:nvPicPr>
          <p:cNvPr id="71" name="4a.png" descr="4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3348038" cy="2781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2" build="p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Арифметический  диктант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sz="4000"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t>Арифметический  диктант </a:t>
            </a:r>
          </a:p>
        </p:txBody>
      </p:sp>
      <p:sp>
        <p:nvSpPr>
          <p:cNvPr id="74" name="8 , 5,  6,  4, 1"/>
          <p:cNvSpPr txBox="1">
            <a:spLocks noGrp="1"/>
          </p:cNvSpPr>
          <p:nvPr>
            <p:ph type="body" idx="1"/>
          </p:nvPr>
        </p:nvSpPr>
        <p:spPr>
          <a:xfrm>
            <a:off x="1116012" y="1989137"/>
            <a:ext cx="7772401" cy="411480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spcBef>
                <a:spcPts val="1500"/>
              </a:spcBef>
              <a:defRPr sz="6600"/>
            </a:lvl1pPr>
          </a:lstStyle>
          <a:p>
            <a:r>
              <a:t>8 , 5,  6,  4, 1</a:t>
            </a:r>
          </a:p>
        </p:txBody>
      </p:sp>
      <p:pic>
        <p:nvPicPr>
          <p:cNvPr id="75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387" y="5445125"/>
            <a:ext cx="857251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387" y="4292600"/>
            <a:ext cx="857251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387" y="2852737"/>
            <a:ext cx="857251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H:\Documents and Settings\Aida\Рабочий стол\НОвая ГРАФИКА сборник\КАРТИНКИ СБОРНИК_ школьные\__Flo11.gif" descr="H:\Documents and Settings\Aida\Рабочий стол\НОвая ГРАФИКА сборник\КАРТИНКИ СБОРНИК_ школьные\__Flo1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86750" y="5738812"/>
            <a:ext cx="857250" cy="1119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121922-9d7105dcc43bff11.png" descr="121922-9d7105dcc43bff1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16237" y="5084762"/>
            <a:ext cx="1714501" cy="1581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121922-9d7105dcc43bff11.png" descr="121922-9d7105dcc43bff1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64387" y="3789362"/>
            <a:ext cx="1714501" cy="15811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1" animBg="1" advAuto="0"/>
      <p:bldP spid="74" grpId="2" build="p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Какие фигуры нарисованы?             Каких больше и на сколько?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/>
          <a:lstStyle>
            <a:lvl1pPr>
              <a:defRPr sz="3600"/>
            </a:lvl1pPr>
          </a:lstStyle>
          <a:p>
            <a:r>
              <a:t>Какие фигуры нарисованы?             Каких больше и на сколько?</a:t>
            </a:r>
          </a:p>
        </p:txBody>
      </p:sp>
      <p:graphicFrame>
        <p:nvGraphicFramePr>
          <p:cNvPr id="83" name="Таблица"/>
          <p:cNvGraphicFramePr/>
          <p:nvPr/>
        </p:nvGraphicFramePr>
        <p:xfrm>
          <a:off x="1258887" y="2565400"/>
          <a:ext cx="1368425" cy="1223962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368425"/>
              </a:tblGrid>
              <a:tr h="1223962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4" name="Прямоугольник"/>
          <p:cNvSpPr/>
          <p:nvPr/>
        </p:nvSpPr>
        <p:spPr>
          <a:xfrm>
            <a:off x="2124075" y="3141662"/>
            <a:ext cx="1368425" cy="1223963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5" name="Прямоугольник"/>
          <p:cNvSpPr/>
          <p:nvPr/>
        </p:nvSpPr>
        <p:spPr>
          <a:xfrm rot="3587688">
            <a:off x="2878931" y="2626518"/>
            <a:ext cx="1255713" cy="1295401"/>
          </a:xfrm>
          <a:prstGeom prst="rect">
            <a:avLst/>
          </a:prstGeom>
          <a:solidFill>
            <a:schemeClr val="accent2"/>
          </a:solidFill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6" name="Прямоугольник"/>
          <p:cNvSpPr/>
          <p:nvPr/>
        </p:nvSpPr>
        <p:spPr>
          <a:xfrm>
            <a:off x="4716462" y="2565400"/>
            <a:ext cx="1368426" cy="1223963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7" name="Прямоугольник"/>
          <p:cNvSpPr/>
          <p:nvPr/>
        </p:nvSpPr>
        <p:spPr>
          <a:xfrm rot="18697181">
            <a:off x="3982243" y="2893218"/>
            <a:ext cx="1282701" cy="1243014"/>
          </a:xfrm>
          <a:prstGeom prst="rect">
            <a:avLst/>
          </a:prstGeom>
          <a:solidFill>
            <a:schemeClr val="accent2"/>
          </a:solidFill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88" name="j0232133" descr="j02321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56325" y="4005262"/>
            <a:ext cx="2716213" cy="25542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Из квадратиков составили  узоры. Какой из них?                                       Как рассуждали?"/>
          <p:cNvSpPr txBox="1">
            <a:spLocks noGrp="1"/>
          </p:cNvSpPr>
          <p:nvPr>
            <p:ph type="title"/>
          </p:nvPr>
        </p:nvSpPr>
        <p:spPr>
          <a:xfrm>
            <a:off x="827087" y="0"/>
            <a:ext cx="8137526" cy="167640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defTabSz="868680">
              <a:defRPr sz="3420"/>
            </a:lvl1pPr>
          </a:lstStyle>
          <a:p>
            <a:r>
              <a:t>Из квадратиков составили  узоры. Какой из них?                                       Как рассуждали?</a:t>
            </a:r>
          </a:p>
        </p:txBody>
      </p:sp>
      <p:sp>
        <p:nvSpPr>
          <p:cNvPr id="91" name="1.                                 2.…"/>
          <p:cNvSpPr txBox="1">
            <a:spLocks noGrp="1"/>
          </p:cNvSpPr>
          <p:nvPr>
            <p:ph type="body" idx="1"/>
          </p:nvPr>
        </p:nvSpPr>
        <p:spPr>
          <a:xfrm>
            <a:off x="395287" y="2060575"/>
            <a:ext cx="8559801" cy="40719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/>
          <a:lstStyle/>
          <a:p>
            <a:pPr>
              <a:spcBef>
                <a:spcPts val="1000"/>
              </a:spcBef>
              <a:buSzTx/>
              <a:buFont typeface="Wingdings"/>
              <a:buNone/>
              <a:defRPr sz="4400"/>
            </a:pPr>
            <a:r>
              <a:t> 1.</a:t>
            </a:r>
            <a:r>
              <a:rPr sz="3200"/>
              <a:t>                                 </a:t>
            </a:r>
            <a:r>
              <a:t>2.</a:t>
            </a:r>
            <a:r>
              <a:rPr sz="3200"/>
              <a:t>                                       </a:t>
            </a:r>
          </a:p>
          <a:p>
            <a:endParaRPr sz="3200"/>
          </a:p>
          <a:p>
            <a:endParaRPr sz="3200"/>
          </a:p>
          <a:p>
            <a:endParaRPr sz="3200"/>
          </a:p>
          <a:p>
            <a:endParaRPr sz="3200"/>
          </a:p>
          <a:p>
            <a:pPr>
              <a:spcBef>
                <a:spcPts val="1000"/>
              </a:spcBef>
              <a:buSzTx/>
              <a:buFont typeface="Wingdings"/>
              <a:buNone/>
              <a:defRPr sz="4400"/>
            </a:pPr>
            <a:r>
              <a:t> 3.</a:t>
            </a:r>
          </a:p>
        </p:txBody>
      </p:sp>
      <p:graphicFrame>
        <p:nvGraphicFramePr>
          <p:cNvPr id="92" name="Таблица"/>
          <p:cNvGraphicFramePr/>
          <p:nvPr/>
        </p:nvGraphicFramePr>
        <p:xfrm>
          <a:off x="2051050" y="2349500"/>
          <a:ext cx="792162" cy="64770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792162"/>
              </a:tblGrid>
              <a:tr h="647700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3" name="Таблица"/>
          <p:cNvGraphicFramePr/>
          <p:nvPr/>
        </p:nvGraphicFramePr>
        <p:xfrm>
          <a:off x="6300787" y="2349500"/>
          <a:ext cx="1439862" cy="129540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719137"/>
                <a:gridCol w="720725"/>
              </a:tblGrid>
              <a:tr h="647700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Таблица"/>
          <p:cNvGraphicFramePr/>
          <p:nvPr/>
        </p:nvGraphicFramePr>
        <p:xfrm>
          <a:off x="7740650" y="3644900"/>
          <a:ext cx="647700" cy="64770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647700"/>
              </a:tblGrid>
              <a:tr h="647700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5" name="Прямоугольник"/>
          <p:cNvSpPr/>
          <p:nvPr/>
        </p:nvSpPr>
        <p:spPr>
          <a:xfrm>
            <a:off x="2771775" y="2349500"/>
            <a:ext cx="720725" cy="647700"/>
          </a:xfrm>
          <a:prstGeom prst="rect">
            <a:avLst/>
          </a:prstGeom>
          <a:solidFill>
            <a:schemeClr val="accent2"/>
          </a:solidFill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96" name="Прямоугольник"/>
          <p:cNvSpPr/>
          <p:nvPr/>
        </p:nvSpPr>
        <p:spPr>
          <a:xfrm>
            <a:off x="3419475" y="2349500"/>
            <a:ext cx="720725" cy="647700"/>
          </a:xfrm>
          <a:prstGeom prst="rect">
            <a:avLst/>
          </a:prstGeom>
          <a:solidFill>
            <a:schemeClr val="accent2"/>
          </a:solidFill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97" name="Квадрат"/>
          <p:cNvSpPr/>
          <p:nvPr/>
        </p:nvSpPr>
        <p:spPr>
          <a:xfrm>
            <a:off x="2771775" y="2997200"/>
            <a:ext cx="647700" cy="647700"/>
          </a:xfrm>
          <a:prstGeom prst="rect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aphicFrame>
        <p:nvGraphicFramePr>
          <p:cNvPr id="98" name="Таблица"/>
          <p:cNvGraphicFramePr/>
          <p:nvPr/>
        </p:nvGraphicFramePr>
        <p:xfrm>
          <a:off x="1619250" y="4941887"/>
          <a:ext cx="792162" cy="71913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792162"/>
              </a:tblGrid>
              <a:tr h="719137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9" name="Таблица"/>
          <p:cNvGraphicFramePr/>
          <p:nvPr/>
        </p:nvGraphicFramePr>
        <p:xfrm>
          <a:off x="2411412" y="4221162"/>
          <a:ext cx="792162" cy="72072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792162"/>
              </a:tblGrid>
              <a:tr h="720725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3333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0" name="Таблица"/>
          <p:cNvGraphicFramePr/>
          <p:nvPr/>
        </p:nvGraphicFramePr>
        <p:xfrm>
          <a:off x="3203575" y="4941887"/>
          <a:ext cx="720725" cy="71913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720725"/>
              </a:tblGrid>
              <a:tr h="719137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1" name="Таблица"/>
          <p:cNvGraphicFramePr/>
          <p:nvPr/>
        </p:nvGraphicFramePr>
        <p:xfrm>
          <a:off x="3924300" y="4221162"/>
          <a:ext cx="792162" cy="72072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792162"/>
              </a:tblGrid>
              <a:tr h="720725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2" name="Таблица"/>
          <p:cNvGraphicFramePr/>
          <p:nvPr/>
        </p:nvGraphicFramePr>
        <p:xfrm>
          <a:off x="4716462" y="4941887"/>
          <a:ext cx="792162" cy="71913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792162"/>
              </a:tblGrid>
              <a:tr h="719137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3333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3" name="Таблица"/>
          <p:cNvGraphicFramePr/>
          <p:nvPr/>
        </p:nvGraphicFramePr>
        <p:xfrm>
          <a:off x="5508625" y="4221162"/>
          <a:ext cx="792162" cy="72072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792162"/>
              </a:tblGrid>
              <a:tr h="720725">
                <a:tc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Состав числа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sz="4800"/>
            </a:lvl1pPr>
          </a:lstStyle>
          <a:p>
            <a:r>
              <a:t>        Состав числа</a:t>
            </a:r>
          </a:p>
        </p:txBody>
      </p:sp>
      <p:sp>
        <p:nvSpPr>
          <p:cNvPr id="106" name="I вариант                        IIвариант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1" cy="4840288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spcBef>
                <a:spcPts val="1000"/>
              </a:spcBef>
              <a:defRPr sz="4400"/>
            </a:pPr>
            <a:r>
              <a:t>I </a:t>
            </a:r>
            <a:r>
              <a:rPr sz="2800"/>
              <a:t>вариант  </a:t>
            </a:r>
            <a:r>
              <a:rPr sz="3200"/>
              <a:t>                      </a:t>
            </a:r>
            <a:r>
              <a:t>II</a:t>
            </a:r>
            <a:r>
              <a:rPr sz="3200"/>
              <a:t>вариант                           </a:t>
            </a:r>
          </a:p>
          <a:p>
            <a:endParaRPr sz="3200"/>
          </a:p>
          <a:p>
            <a:endParaRPr sz="3200"/>
          </a:p>
          <a:p>
            <a:r>
              <a:t>   </a:t>
            </a:r>
          </a:p>
        </p:txBody>
      </p:sp>
      <p:grpSp>
        <p:nvGrpSpPr>
          <p:cNvPr id="109" name="Сгруппировать"/>
          <p:cNvGrpSpPr/>
          <p:nvPr/>
        </p:nvGrpSpPr>
        <p:grpSpPr>
          <a:xfrm>
            <a:off x="1187450" y="3213100"/>
            <a:ext cx="2089150" cy="1943100"/>
            <a:chOff x="0" y="0"/>
            <a:chExt cx="2089150" cy="1943100"/>
          </a:xfrm>
        </p:grpSpPr>
        <p:sp>
          <p:nvSpPr>
            <p:cNvPr id="107" name="Овал"/>
            <p:cNvSpPr/>
            <p:nvPr/>
          </p:nvSpPr>
          <p:spPr>
            <a:xfrm>
              <a:off x="0" y="0"/>
              <a:ext cx="2089150" cy="1943100"/>
            </a:xfrm>
            <a:prstGeom prst="ellipse">
              <a:avLst/>
            </a:prstGeom>
            <a:solidFill>
              <a:schemeClr val="accent2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5400"/>
              </a:pPr>
              <a:endParaRPr/>
            </a:p>
          </p:txBody>
        </p:sp>
        <p:sp>
          <p:nvSpPr>
            <p:cNvPr id="108" name="13"/>
            <p:cNvSpPr txBox="1"/>
            <p:nvPr/>
          </p:nvSpPr>
          <p:spPr>
            <a:xfrm>
              <a:off x="618127" y="513080"/>
              <a:ext cx="852896" cy="916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5400"/>
              </a:lvl1pPr>
            </a:lstStyle>
            <a:p>
              <a:r>
                <a:t>13</a:t>
              </a:r>
            </a:p>
          </p:txBody>
        </p:sp>
      </p:grpSp>
      <p:grpSp>
        <p:nvGrpSpPr>
          <p:cNvPr id="112" name="Сгруппировать"/>
          <p:cNvGrpSpPr/>
          <p:nvPr/>
        </p:nvGrpSpPr>
        <p:grpSpPr>
          <a:xfrm>
            <a:off x="5867400" y="3213100"/>
            <a:ext cx="2017713" cy="1944688"/>
            <a:chOff x="0" y="0"/>
            <a:chExt cx="2017712" cy="1944687"/>
          </a:xfrm>
        </p:grpSpPr>
        <p:sp>
          <p:nvSpPr>
            <p:cNvPr id="110" name="Овал"/>
            <p:cNvSpPr/>
            <p:nvPr/>
          </p:nvSpPr>
          <p:spPr>
            <a:xfrm>
              <a:off x="0" y="0"/>
              <a:ext cx="2017713" cy="1944688"/>
            </a:xfrm>
            <a:prstGeom prst="ellipse">
              <a:avLst/>
            </a:prstGeom>
            <a:solidFill>
              <a:schemeClr val="accent2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5400"/>
              </a:pPr>
              <a:endParaRPr/>
            </a:p>
          </p:txBody>
        </p:sp>
        <p:sp>
          <p:nvSpPr>
            <p:cNvPr id="111" name="14"/>
            <p:cNvSpPr txBox="1"/>
            <p:nvPr/>
          </p:nvSpPr>
          <p:spPr>
            <a:xfrm>
              <a:off x="582409" y="513873"/>
              <a:ext cx="852895" cy="916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5400"/>
              </a:lvl1pPr>
            </a:lstStyle>
            <a:p>
              <a:r>
                <a:t>14</a:t>
              </a:r>
            </a:p>
          </p:txBody>
        </p:sp>
      </p:grpSp>
      <p:pic>
        <p:nvPicPr>
          <p:cNvPr id="113" name="nuNMyNa0yU.png" descr="nuNMyNa0yU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03575" y="4437062"/>
            <a:ext cx="2447925" cy="2420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1" build="p" bldLvl="5" animBg="1" advAuto="0"/>
      <p:bldP spid="113" grpId="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Состав     числа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8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sz="5400"/>
            </a:lvl1pPr>
          </a:lstStyle>
          <a:p>
            <a:r>
              <a:t>Состав     числа</a:t>
            </a:r>
          </a:p>
        </p:txBody>
      </p:sp>
      <p:sp>
        <p:nvSpPr>
          <p:cNvPr id="116" name="11"/>
          <p:cNvSpPr txBox="1">
            <a:spLocks noGrp="1"/>
          </p:cNvSpPr>
          <p:nvPr>
            <p:ph type="body" idx="1"/>
          </p:nvPr>
        </p:nvSpPr>
        <p:spPr>
          <a:xfrm>
            <a:off x="827087" y="2060575"/>
            <a:ext cx="7848601" cy="4503738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buSzTx/>
              <a:buFont typeface="Wingdings"/>
              <a:buNone/>
            </a:lvl1pPr>
          </a:lstStyle>
          <a:p>
            <a:r>
              <a:t>             11</a:t>
            </a:r>
          </a:p>
        </p:txBody>
      </p:sp>
      <p:graphicFrame>
        <p:nvGraphicFramePr>
          <p:cNvPr id="117" name="Таблица"/>
          <p:cNvGraphicFramePr/>
          <p:nvPr/>
        </p:nvGraphicFramePr>
        <p:xfrm>
          <a:off x="5003800" y="2205037"/>
          <a:ext cx="3097212" cy="374491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512887"/>
                <a:gridCol w="1584325"/>
              </a:tblGrid>
              <a:tr h="719137">
                <a:tc gridSpan="2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       14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626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 9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 6 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8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7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7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9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191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8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6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18" name="Таблица"/>
          <p:cNvGraphicFramePr/>
          <p:nvPr/>
        </p:nvGraphicFramePr>
        <p:xfrm>
          <a:off x="971550" y="2133600"/>
          <a:ext cx="3313112" cy="3816348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657350"/>
                <a:gridCol w="1655762"/>
              </a:tblGrid>
              <a:tr h="790575">
                <a:tc gridSpan="2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       13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626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 9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4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6356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8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7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6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8103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8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5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826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 6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800"/>
                        <a:t>    7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1" build="p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Сколько нужно вычесть из числа, чтобы осталось 10?"/>
          <p:cNvSpPr txBox="1">
            <a:spLocks noGrp="1"/>
          </p:cNvSpPr>
          <p:nvPr>
            <p:ph type="title"/>
          </p:nvPr>
        </p:nvSpPr>
        <p:spPr>
          <a:xfrm>
            <a:off x="1116012" y="188912"/>
            <a:ext cx="7793038" cy="1462089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r>
              <a:t>Сколько нужно вычесть из числа, чтобы осталось 10?</a:t>
            </a:r>
          </a:p>
        </p:txBody>
      </p:sp>
      <p:sp>
        <p:nvSpPr>
          <p:cNvPr id="121" name="12 ,  14,  13,  17,  16 , 19."/>
          <p:cNvSpPr txBox="1">
            <a:spLocks noGrp="1"/>
          </p:cNvSpPr>
          <p:nvPr>
            <p:ph type="body" idx="1"/>
          </p:nvPr>
        </p:nvSpPr>
        <p:spPr>
          <a:xfrm>
            <a:off x="900112" y="2205037"/>
            <a:ext cx="7772401" cy="4032251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>
              <a:defRPr sz="4400"/>
            </a:pPr>
            <a:endParaRPr/>
          </a:p>
          <a:p>
            <a:pPr>
              <a:spcBef>
                <a:spcPts val="1000"/>
              </a:spcBef>
              <a:defRPr sz="4400"/>
            </a:pPr>
            <a:r>
              <a:t>12 ,  14,  13,  17,  16 , 19. 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1" animBg="1" advAuto="0"/>
      <p:bldP spid="121" grpId="2" build="p" animBg="1" advAuto="0"/>
    </p:bldLst>
  </p:timing>
</p:sld>
</file>

<file path=ppt/theme/theme1.xml><?xml version="1.0" encoding="utf-8"?>
<a:theme xmlns:a="http://schemas.openxmlformats.org/drawingml/2006/main" name="Палитра">
  <a:themeElements>
    <a:clrScheme name="Палитра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E4A8"/>
      </a:accent1>
      <a:accent2>
        <a:srgbClr val="FFCF0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Палитра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Палитр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Палитра">
  <a:themeElements>
    <a:clrScheme name="Палитра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E4A8"/>
      </a:accent1>
      <a:accent2>
        <a:srgbClr val="FFCF0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Палитра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Палитр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</Words>
  <Application>Microsoft Office PowerPoint</Application>
  <PresentationFormat>Экран (4:3)</PresentationFormat>
  <Paragraphs>113</Paragraphs>
  <Slides>21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Палитра</vt:lpstr>
      <vt:lpstr>Презентация PowerPoint</vt:lpstr>
      <vt:lpstr>  Урок математики  </vt:lpstr>
      <vt:lpstr>Цели урока:</vt:lpstr>
      <vt:lpstr>Арифметический  диктант </vt:lpstr>
      <vt:lpstr>Какие фигуры нарисованы?             Каких больше и на сколько?</vt:lpstr>
      <vt:lpstr>Из квадратиков составили  узоры. Какой из них?                                       Как рассуждали?</vt:lpstr>
      <vt:lpstr>        Состав числа</vt:lpstr>
      <vt:lpstr>Состав     числа</vt:lpstr>
      <vt:lpstr>Сколько нужно вычесть из числа, чтобы осталось 10?</vt:lpstr>
      <vt:lpstr>Презентация PowerPoint</vt:lpstr>
      <vt:lpstr>Презентация PowerPoint</vt:lpstr>
      <vt:lpstr>Помоги Незнайке.</vt:lpstr>
      <vt:lpstr>      Проверь решение.</vt:lpstr>
      <vt:lpstr>   Правильный ответ</vt:lpstr>
      <vt:lpstr>Как рассуждали при вычитании?</vt:lpstr>
      <vt:lpstr>     1 вариант</vt:lpstr>
      <vt:lpstr> Проверь решение</vt:lpstr>
      <vt:lpstr>         задача</vt:lpstr>
      <vt:lpstr>             Решение</vt:lpstr>
      <vt:lpstr>Работа в тетради  с.42 п. 3</vt:lpstr>
      <vt:lpstr>ВСЕМ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1</cp:revision>
  <dcterms:modified xsi:type="dcterms:W3CDTF">2020-04-04T14:35:21Z</dcterms:modified>
</cp:coreProperties>
</file>